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Noto Serif Display ExtraCondensed Ultra-Bold Italics" panose="020B0604020202020204"/>
      <p:regular r:id="rId21"/>
    </p:embeddedFont>
    <p:embeddedFont>
      <p:font typeface="Noto Serif Ethiopic Condensed" panose="020B0604020202020204" charset="0"/>
      <p:regular r:id="rId22"/>
    </p:embeddedFont>
    <p:embeddedFont>
      <p:font typeface="Noto Serif Ethiopic Condensed Bold" panose="020B0604020202020204" charset="0"/>
      <p:regular r:id="rId23"/>
    </p:embeddedFont>
    <p:embeddedFont>
      <p:font typeface="Noto Serif Ethiopic Condensed Ultra-Bold" panose="020B0604020202020204" charset="0"/>
      <p:regular r:id="rId24"/>
    </p:embeddedFont>
    <p:embeddedFont>
      <p:font typeface="Public Sans" panose="020B0604020202020204" charset="0"/>
      <p:regular r:id="rId25"/>
    </p:embeddedFont>
    <p:embeddedFont>
      <p:font typeface="Public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53179F-DA9F-47C2-B960-E62DB6654A1A}" v="21" dt="2024-05-10T21:50:46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VAZHAGAN1 Antosibirayan" userId="40b263b5-a338-4488-b41f-027b19bb786e" providerId="ADAL" clId="{6D53179F-DA9F-47C2-B960-E62DB6654A1A}"/>
    <pc:docChg chg="undo custSel modSld">
      <pc:chgData name="ARIVAZHAGAN1 Antosibirayan" userId="40b263b5-a338-4488-b41f-027b19bb786e" providerId="ADAL" clId="{6D53179F-DA9F-47C2-B960-E62DB6654A1A}" dt="2024-05-10T21:51:11.347" v="31" actId="1076"/>
      <pc:docMkLst>
        <pc:docMk/>
      </pc:docMkLst>
      <pc:sldChg chg="delSp modSp mod modTransition delAnim modAnim">
        <pc:chgData name="ARIVAZHAGAN1 Antosibirayan" userId="40b263b5-a338-4488-b41f-027b19bb786e" providerId="ADAL" clId="{6D53179F-DA9F-47C2-B960-E62DB6654A1A}" dt="2024-05-10T21:50:10.898" v="22"/>
        <pc:sldMkLst>
          <pc:docMk/>
          <pc:sldMk cId="0" sldId="256"/>
        </pc:sldMkLst>
        <pc:picChg chg="del mod">
          <ac:chgData name="ARIVAZHAGAN1 Antosibirayan" userId="40b263b5-a338-4488-b41f-027b19bb786e" providerId="ADAL" clId="{6D53179F-DA9F-47C2-B960-E62DB6654A1A}" dt="2024-05-10T21:28:52.077" v="8" actId="478"/>
          <ac:picMkLst>
            <pc:docMk/>
            <pc:sldMk cId="0" sldId="256"/>
            <ac:picMk id="8" creationId="{1D8EBFB4-B572-5C29-1609-23C9A98A326F}"/>
          </ac:picMkLst>
        </pc:picChg>
        <pc:picChg chg="mod">
          <ac:chgData name="ARIVAZHAGAN1 Antosibirayan" userId="40b263b5-a338-4488-b41f-027b19bb786e" providerId="ADAL" clId="{6D53179F-DA9F-47C2-B960-E62DB6654A1A}" dt="2024-05-10T21:30:16.256" v="9" actId="1076"/>
          <ac:picMkLst>
            <pc:docMk/>
            <pc:sldMk cId="0" sldId="256"/>
            <ac:picMk id="9" creationId="{A2FC643E-7B09-FB60-9A09-8400FF0E1DD5}"/>
          </ac:picMkLst>
        </pc:picChg>
      </pc:sldChg>
      <pc:sldChg chg="modSp mod modTransition">
        <pc:chgData name="ARIVAZHAGAN1 Antosibirayan" userId="40b263b5-a338-4488-b41f-027b19bb786e" providerId="ADAL" clId="{6D53179F-DA9F-47C2-B960-E62DB6654A1A}" dt="2024-05-10T21:31:55.995" v="10" actId="1076"/>
        <pc:sldMkLst>
          <pc:docMk/>
          <pc:sldMk cId="0" sldId="257"/>
        </pc:sldMkLst>
        <pc:picChg chg="mod">
          <ac:chgData name="ARIVAZHAGAN1 Antosibirayan" userId="40b263b5-a338-4488-b41f-027b19bb786e" providerId="ADAL" clId="{6D53179F-DA9F-47C2-B960-E62DB6654A1A}" dt="2024-05-10T21:31:55.995" v="10" actId="1076"/>
          <ac:picMkLst>
            <pc:docMk/>
            <pc:sldMk cId="0" sldId="257"/>
            <ac:picMk id="18" creationId="{CFB9CBE1-0FEC-9F75-73F9-66931A200586}"/>
          </ac:picMkLst>
        </pc:picChg>
      </pc:sldChg>
      <pc:sldChg chg="modSp mod modTransition">
        <pc:chgData name="ARIVAZHAGAN1 Antosibirayan" userId="40b263b5-a338-4488-b41f-027b19bb786e" providerId="ADAL" clId="{6D53179F-DA9F-47C2-B960-E62DB6654A1A}" dt="2024-05-10T21:34:01.648" v="11" actId="1076"/>
        <pc:sldMkLst>
          <pc:docMk/>
          <pc:sldMk cId="0" sldId="258"/>
        </pc:sldMkLst>
        <pc:picChg chg="mod">
          <ac:chgData name="ARIVAZHAGAN1 Antosibirayan" userId="40b263b5-a338-4488-b41f-027b19bb786e" providerId="ADAL" clId="{6D53179F-DA9F-47C2-B960-E62DB6654A1A}" dt="2024-05-10T21:34:01.648" v="11" actId="1076"/>
          <ac:picMkLst>
            <pc:docMk/>
            <pc:sldMk cId="0" sldId="258"/>
            <ac:picMk id="14" creationId="{16B4BCD4-2836-45A2-5AEE-80B2AF35E5F0}"/>
          </ac:picMkLst>
        </pc:picChg>
      </pc:sldChg>
      <pc:sldChg chg="modSp mod modTransition">
        <pc:chgData name="ARIVAZHAGAN1 Antosibirayan" userId="40b263b5-a338-4488-b41f-027b19bb786e" providerId="ADAL" clId="{6D53179F-DA9F-47C2-B960-E62DB6654A1A}" dt="2024-05-10T21:35:54.623" v="12" actId="1076"/>
        <pc:sldMkLst>
          <pc:docMk/>
          <pc:sldMk cId="0" sldId="259"/>
        </pc:sldMkLst>
        <pc:picChg chg="mod">
          <ac:chgData name="ARIVAZHAGAN1 Antosibirayan" userId="40b263b5-a338-4488-b41f-027b19bb786e" providerId="ADAL" clId="{6D53179F-DA9F-47C2-B960-E62DB6654A1A}" dt="2024-05-10T21:35:54.623" v="12" actId="1076"/>
          <ac:picMkLst>
            <pc:docMk/>
            <pc:sldMk cId="0" sldId="259"/>
            <ac:picMk id="17" creationId="{01306ACD-28F7-5BE7-6228-02475226EA1F}"/>
          </ac:picMkLst>
        </pc:picChg>
      </pc:sldChg>
      <pc:sldChg chg="addSp modSp mod modTransition">
        <pc:chgData name="ARIVAZHAGAN1 Antosibirayan" userId="40b263b5-a338-4488-b41f-027b19bb786e" providerId="ADAL" clId="{6D53179F-DA9F-47C2-B960-E62DB6654A1A}" dt="2024-05-10T21:51:11.347" v="31" actId="1076"/>
        <pc:sldMkLst>
          <pc:docMk/>
          <pc:sldMk cId="0" sldId="260"/>
        </pc:sldMkLst>
        <pc:spChg chg="mod">
          <ac:chgData name="ARIVAZHAGAN1 Antosibirayan" userId="40b263b5-a338-4488-b41f-027b19bb786e" providerId="ADAL" clId="{6D53179F-DA9F-47C2-B960-E62DB6654A1A}" dt="2024-05-10T21:50:43.324" v="24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ARIVAZHAGAN1 Antosibirayan" userId="40b263b5-a338-4488-b41f-027b19bb786e" providerId="ADAL" clId="{6D53179F-DA9F-47C2-B960-E62DB6654A1A}" dt="2024-05-10T21:51:11.347" v="31" actId="1076"/>
          <ac:spMkLst>
            <pc:docMk/>
            <pc:sldMk cId="0" sldId="260"/>
            <ac:spMk id="14" creationId="{00000000-0000-0000-0000-000000000000}"/>
          </ac:spMkLst>
        </pc:spChg>
        <pc:spChg chg="add mod">
          <ac:chgData name="ARIVAZHAGAN1 Antosibirayan" userId="40b263b5-a338-4488-b41f-027b19bb786e" providerId="ADAL" clId="{6D53179F-DA9F-47C2-B960-E62DB6654A1A}" dt="2024-05-10T21:51:01.397" v="30" actId="14100"/>
          <ac:spMkLst>
            <pc:docMk/>
            <pc:sldMk cId="0" sldId="260"/>
            <ac:spMk id="17" creationId="{3F87870B-8F2B-35C6-21C8-30FA472279A2}"/>
          </ac:spMkLst>
        </pc:spChg>
        <pc:grpChg chg="mod">
          <ac:chgData name="ARIVAZHAGAN1 Antosibirayan" userId="40b263b5-a338-4488-b41f-027b19bb786e" providerId="ADAL" clId="{6D53179F-DA9F-47C2-B960-E62DB6654A1A}" dt="2024-05-10T21:50:39.160" v="23" actId="1076"/>
          <ac:grpSpMkLst>
            <pc:docMk/>
            <pc:sldMk cId="0" sldId="260"/>
            <ac:grpSpMk id="7" creationId="{00000000-0000-0000-0000-000000000000}"/>
          </ac:grpSpMkLst>
        </pc:grpChg>
        <pc:picChg chg="mod">
          <ac:chgData name="ARIVAZHAGAN1 Antosibirayan" userId="40b263b5-a338-4488-b41f-027b19bb786e" providerId="ADAL" clId="{6D53179F-DA9F-47C2-B960-E62DB6654A1A}" dt="2024-05-10T21:38:42.039" v="13" actId="1076"/>
          <ac:picMkLst>
            <pc:docMk/>
            <pc:sldMk cId="0" sldId="260"/>
            <ac:picMk id="16" creationId="{C98B835D-73BA-92D8-7A37-ABDF5BDC8F1C}"/>
          </ac:picMkLst>
        </pc:picChg>
      </pc:sldChg>
      <pc:sldChg chg="modTransition">
        <pc:chgData name="ARIVAZHAGAN1 Antosibirayan" userId="40b263b5-a338-4488-b41f-027b19bb786e" providerId="ADAL" clId="{6D53179F-DA9F-47C2-B960-E62DB6654A1A}" dt="2024-05-10T21:26:47.380" v="5"/>
        <pc:sldMkLst>
          <pc:docMk/>
          <pc:sldMk cId="0" sldId="261"/>
        </pc:sldMkLst>
      </pc:sldChg>
      <pc:sldChg chg="modSp mod modTransition">
        <pc:chgData name="ARIVAZHAGAN1 Antosibirayan" userId="40b263b5-a338-4488-b41f-027b19bb786e" providerId="ADAL" clId="{6D53179F-DA9F-47C2-B960-E62DB6654A1A}" dt="2024-05-10T21:40:49.247" v="14" actId="1076"/>
        <pc:sldMkLst>
          <pc:docMk/>
          <pc:sldMk cId="0" sldId="262"/>
        </pc:sldMkLst>
        <pc:picChg chg="mod">
          <ac:chgData name="ARIVAZHAGAN1 Antosibirayan" userId="40b263b5-a338-4488-b41f-027b19bb786e" providerId="ADAL" clId="{6D53179F-DA9F-47C2-B960-E62DB6654A1A}" dt="2024-05-10T21:40:49.247" v="14" actId="1076"/>
          <ac:picMkLst>
            <pc:docMk/>
            <pc:sldMk cId="0" sldId="262"/>
            <ac:picMk id="8" creationId="{255742B8-94EB-311E-4175-D00017475B2B}"/>
          </ac:picMkLst>
        </pc:picChg>
      </pc:sldChg>
      <pc:sldChg chg="modSp mod modTransition">
        <pc:chgData name="ARIVAZHAGAN1 Antosibirayan" userId="40b263b5-a338-4488-b41f-027b19bb786e" providerId="ADAL" clId="{6D53179F-DA9F-47C2-B960-E62DB6654A1A}" dt="2024-05-10T21:42:42.438" v="15" actId="1076"/>
        <pc:sldMkLst>
          <pc:docMk/>
          <pc:sldMk cId="0" sldId="263"/>
        </pc:sldMkLst>
        <pc:picChg chg="mod">
          <ac:chgData name="ARIVAZHAGAN1 Antosibirayan" userId="40b263b5-a338-4488-b41f-027b19bb786e" providerId="ADAL" clId="{6D53179F-DA9F-47C2-B960-E62DB6654A1A}" dt="2024-05-10T21:42:42.438" v="15" actId="1076"/>
          <ac:picMkLst>
            <pc:docMk/>
            <pc:sldMk cId="0" sldId="263"/>
            <ac:picMk id="9" creationId="{AEECA5C1-BFD2-1698-DFC3-A1A415CFF3C5}"/>
          </ac:picMkLst>
        </pc:picChg>
      </pc:sldChg>
      <pc:sldChg chg="modSp mod modTransition">
        <pc:chgData name="ARIVAZHAGAN1 Antosibirayan" userId="40b263b5-a338-4488-b41f-027b19bb786e" providerId="ADAL" clId="{6D53179F-DA9F-47C2-B960-E62DB6654A1A}" dt="2024-05-10T21:43:40.399" v="17" actId="1076"/>
        <pc:sldMkLst>
          <pc:docMk/>
          <pc:sldMk cId="0" sldId="264"/>
        </pc:sldMkLst>
        <pc:spChg chg="mod">
          <ac:chgData name="ARIVAZHAGAN1 Antosibirayan" userId="40b263b5-a338-4488-b41f-027b19bb786e" providerId="ADAL" clId="{6D53179F-DA9F-47C2-B960-E62DB6654A1A}" dt="2024-05-10T21:43:38.301" v="16" actId="1076"/>
          <ac:spMkLst>
            <pc:docMk/>
            <pc:sldMk cId="0" sldId="264"/>
            <ac:spMk id="2" creationId="{00000000-0000-0000-0000-000000000000}"/>
          </ac:spMkLst>
        </pc:spChg>
        <pc:picChg chg="mod">
          <ac:chgData name="ARIVAZHAGAN1 Antosibirayan" userId="40b263b5-a338-4488-b41f-027b19bb786e" providerId="ADAL" clId="{6D53179F-DA9F-47C2-B960-E62DB6654A1A}" dt="2024-05-10T21:43:40.399" v="17" actId="1076"/>
          <ac:picMkLst>
            <pc:docMk/>
            <pc:sldMk cId="0" sldId="264"/>
            <ac:picMk id="9" creationId="{11C06E89-696E-72B2-BDE2-65468820090B}"/>
          </ac:picMkLst>
        </pc:picChg>
      </pc:sldChg>
      <pc:sldChg chg="modSp mod modTransition">
        <pc:chgData name="ARIVAZHAGAN1 Antosibirayan" userId="40b263b5-a338-4488-b41f-027b19bb786e" providerId="ADAL" clId="{6D53179F-DA9F-47C2-B960-E62DB6654A1A}" dt="2024-05-10T21:45:21.276" v="18" actId="1076"/>
        <pc:sldMkLst>
          <pc:docMk/>
          <pc:sldMk cId="0" sldId="265"/>
        </pc:sldMkLst>
        <pc:picChg chg="mod">
          <ac:chgData name="ARIVAZHAGAN1 Antosibirayan" userId="40b263b5-a338-4488-b41f-027b19bb786e" providerId="ADAL" clId="{6D53179F-DA9F-47C2-B960-E62DB6654A1A}" dt="2024-05-10T21:45:21.276" v="18" actId="1076"/>
          <ac:picMkLst>
            <pc:docMk/>
            <pc:sldMk cId="0" sldId="265"/>
            <ac:picMk id="10" creationId="{5883BC13-3AB7-6A3C-88A4-2909BA58519E}"/>
          </ac:picMkLst>
        </pc:picChg>
      </pc:sldChg>
      <pc:sldChg chg="modSp mod modTransition">
        <pc:chgData name="ARIVAZHAGAN1 Antosibirayan" userId="40b263b5-a338-4488-b41f-027b19bb786e" providerId="ADAL" clId="{6D53179F-DA9F-47C2-B960-E62DB6654A1A}" dt="2024-05-10T21:46:33.784" v="19" actId="1076"/>
        <pc:sldMkLst>
          <pc:docMk/>
          <pc:sldMk cId="0" sldId="266"/>
        </pc:sldMkLst>
        <pc:picChg chg="mod">
          <ac:chgData name="ARIVAZHAGAN1 Antosibirayan" userId="40b263b5-a338-4488-b41f-027b19bb786e" providerId="ADAL" clId="{6D53179F-DA9F-47C2-B960-E62DB6654A1A}" dt="2024-05-10T21:46:33.784" v="19" actId="1076"/>
          <ac:picMkLst>
            <pc:docMk/>
            <pc:sldMk cId="0" sldId="266"/>
            <ac:picMk id="7" creationId="{6240DBBA-793E-5777-1CB7-F09610882538}"/>
          </ac:picMkLst>
        </pc:picChg>
      </pc:sldChg>
      <pc:sldChg chg="modSp mod modTransition">
        <pc:chgData name="ARIVAZHAGAN1 Antosibirayan" userId="40b263b5-a338-4488-b41f-027b19bb786e" providerId="ADAL" clId="{6D53179F-DA9F-47C2-B960-E62DB6654A1A}" dt="2024-05-10T21:48:13.468" v="20" actId="1076"/>
        <pc:sldMkLst>
          <pc:docMk/>
          <pc:sldMk cId="0" sldId="267"/>
        </pc:sldMkLst>
        <pc:grpChg chg="mod">
          <ac:chgData name="ARIVAZHAGAN1 Antosibirayan" userId="40b263b5-a338-4488-b41f-027b19bb786e" providerId="ADAL" clId="{6D53179F-DA9F-47C2-B960-E62DB6654A1A}" dt="2024-05-10T21:26:33.720" v="0" actId="14100"/>
          <ac:grpSpMkLst>
            <pc:docMk/>
            <pc:sldMk cId="0" sldId="267"/>
            <ac:grpSpMk id="10" creationId="{00000000-0000-0000-0000-000000000000}"/>
          </ac:grpSpMkLst>
        </pc:grpChg>
        <pc:grpChg chg="mod">
          <ac:chgData name="ARIVAZHAGAN1 Antosibirayan" userId="40b263b5-a338-4488-b41f-027b19bb786e" providerId="ADAL" clId="{6D53179F-DA9F-47C2-B960-E62DB6654A1A}" dt="2024-05-10T21:26:38.489" v="1" actId="14100"/>
          <ac:grpSpMkLst>
            <pc:docMk/>
            <pc:sldMk cId="0" sldId="267"/>
            <ac:grpSpMk id="12" creationId="{00000000-0000-0000-0000-000000000000}"/>
          </ac:grpSpMkLst>
        </pc:grpChg>
        <pc:picChg chg="mod">
          <ac:chgData name="ARIVAZHAGAN1 Antosibirayan" userId="40b263b5-a338-4488-b41f-027b19bb786e" providerId="ADAL" clId="{6D53179F-DA9F-47C2-B960-E62DB6654A1A}" dt="2024-05-10T21:48:13.468" v="20" actId="1076"/>
          <ac:picMkLst>
            <pc:docMk/>
            <pc:sldMk cId="0" sldId="267"/>
            <ac:picMk id="15" creationId="{D918E7BB-B32F-CCA6-2407-C97487BE01B9}"/>
          </ac:picMkLst>
        </pc:picChg>
      </pc:sldChg>
      <pc:sldChg chg="modTransition">
        <pc:chgData name="ARIVAZHAGAN1 Antosibirayan" userId="40b263b5-a338-4488-b41f-027b19bb786e" providerId="ADAL" clId="{6D53179F-DA9F-47C2-B960-E62DB6654A1A}" dt="2024-05-10T21:26:47.380" v="5"/>
        <pc:sldMkLst>
          <pc:docMk/>
          <pc:sldMk cId="0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51132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170963" y="4554367"/>
            <a:ext cx="6332445" cy="192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333333"/>
                </a:solidFill>
                <a:latin typeface="Public Sans Bold"/>
              </a:rPr>
              <a:t>Praveen Subramani</a:t>
            </a:r>
          </a:p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333333"/>
                </a:solidFill>
                <a:latin typeface="Public Sans Bold"/>
              </a:rPr>
              <a:t>Bharanidharan Murugesan </a:t>
            </a:r>
          </a:p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333333"/>
                </a:solidFill>
                <a:latin typeface="Public Sans Bold"/>
              </a:rPr>
              <a:t>Anais Mellas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82650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 Bold"/>
              </a:rPr>
              <a:t>May 2023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77560" y="2712894"/>
            <a:ext cx="1391924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333333"/>
                </a:solidFill>
                <a:latin typeface="Noto Serif Ethiopic Condensed Ultra-Bold"/>
              </a:rPr>
              <a:t>Recommendation Tools</a:t>
            </a:r>
          </a:p>
        </p:txBody>
      </p:sp>
      <p:sp>
        <p:nvSpPr>
          <p:cNvPr id="6" name="Freeform 6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9" name="s2">
            <a:hlinkClick r:id="" action="ppaction://media"/>
            <a:extLst>
              <a:ext uri="{FF2B5EF4-FFF2-40B4-BE49-F238E27FC236}">
                <a16:creationId xmlns:a16="http://schemas.microsoft.com/office/drawing/2014/main" id="{A2FC643E-7B09-FB60-9A09-8400FF0E1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97200" y="831922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36800"/>
            <a:ext cx="11272316" cy="6784403"/>
          </a:xfrm>
          <a:custGeom>
            <a:avLst/>
            <a:gdLst/>
            <a:ahLst/>
            <a:cxnLst/>
            <a:rect l="l" t="t" r="r" b="b"/>
            <a:pathLst>
              <a:path w="11272316" h="6784403">
                <a:moveTo>
                  <a:pt x="0" y="0"/>
                </a:moveTo>
                <a:lnTo>
                  <a:pt x="11272316" y="0"/>
                </a:lnTo>
                <a:lnTo>
                  <a:pt x="11272316" y="6784403"/>
                </a:lnTo>
                <a:lnTo>
                  <a:pt x="0" y="6784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901648" y="447675"/>
            <a:ext cx="742265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333333"/>
                </a:solidFill>
                <a:latin typeface="Noto Serif Ethiopic Condensed Bold"/>
              </a:rPr>
              <a:t>Modeling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90624" y="2018046"/>
            <a:ext cx="1224470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333333"/>
                </a:solidFill>
                <a:latin typeface="Noto Serif Ethiopic Condensed"/>
              </a:rPr>
              <a:t>Mean of Recall and Precision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2434" y="3464472"/>
            <a:ext cx="436772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33333"/>
                </a:solidFill>
                <a:latin typeface="Public Sans Bold"/>
              </a:rPr>
              <a:t>User Based has the highest F1 Score and Co Clustering is the lowest</a:t>
            </a:r>
          </a:p>
        </p:txBody>
      </p:sp>
      <p:sp>
        <p:nvSpPr>
          <p:cNvPr id="7" name="AutoShape 7"/>
          <p:cNvSpPr/>
          <p:nvPr/>
        </p:nvSpPr>
        <p:spPr>
          <a:xfrm>
            <a:off x="15508170" y="5143500"/>
            <a:ext cx="0" cy="1207408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13324306" y="6770008"/>
            <a:ext cx="4367728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33333"/>
                </a:solidFill>
                <a:latin typeface="Public Sans Bold"/>
              </a:rPr>
              <a:t>Since the Recall difference between both models was high whereas for Precision, the difference was marginal</a:t>
            </a:r>
          </a:p>
        </p:txBody>
      </p:sp>
      <p:sp>
        <p:nvSpPr>
          <p:cNvPr id="9" name="Freeform 9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83BC13-3AB7-6A3C-88A4-2909BA5851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01800" y="884645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52323"/>
            <a:ext cx="18288000" cy="3379771"/>
          </a:xfrm>
          <a:custGeom>
            <a:avLst/>
            <a:gdLst/>
            <a:ahLst/>
            <a:cxnLst/>
            <a:rect l="l" t="t" r="r" b="b"/>
            <a:pathLst>
              <a:path w="18288000" h="3379771">
                <a:moveTo>
                  <a:pt x="0" y="0"/>
                </a:moveTo>
                <a:lnTo>
                  <a:pt x="18288000" y="0"/>
                </a:lnTo>
                <a:lnTo>
                  <a:pt x="18288000" y="3379771"/>
                </a:lnTo>
                <a:lnTo>
                  <a:pt x="0" y="3379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84375" y="447675"/>
            <a:ext cx="911302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333333"/>
                </a:solidFill>
                <a:latin typeface="Noto Serif Ethiopic Condensed Bold"/>
              </a:rPr>
              <a:t>Top 5 Ingredients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65574" y="2875808"/>
            <a:ext cx="835685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333333"/>
                </a:solidFill>
                <a:latin typeface="Noto Serif Ethiopic Condensed"/>
              </a:rPr>
              <a:t>For the User, U6596064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 descr="A logo for a school of management"/>
          <p:cNvSpPr/>
          <p:nvPr/>
        </p:nvSpPr>
        <p:spPr>
          <a:xfrm>
            <a:off x="12636927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40DBBA-793E-5777-1CB7-F096108825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97403" y="930909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4888" y="3398678"/>
            <a:ext cx="6389132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Canva Sans Bold"/>
              </a:rPr>
              <a:t>Unhealthy Ingredients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34530" y="3398678"/>
            <a:ext cx="6328410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Canva Sans Bold"/>
              </a:rPr>
              <a:t>Healthier Alternatives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98667" y="4679131"/>
            <a:ext cx="5003959" cy="465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Soya Sauce</a:t>
            </a:r>
          </a:p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Smoked Sausage</a:t>
            </a:r>
          </a:p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Mascarpone Cheese</a:t>
            </a:r>
          </a:p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Gingerroot</a:t>
            </a:r>
          </a:p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Frozen Orange Juice Concentrate</a:t>
            </a:r>
          </a:p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Lemon Wedges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85303" y="4679131"/>
            <a:ext cx="3529251" cy="465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Pumpkin Puree </a:t>
            </a:r>
          </a:p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Lime Zest</a:t>
            </a:r>
          </a:p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Red Beans</a:t>
            </a:r>
          </a:p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Red Pepper Flakes</a:t>
            </a:r>
          </a:p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Tomato Paste</a:t>
            </a:r>
          </a:p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Public Sans Bold"/>
              </a:rPr>
              <a:t>Cream Chesse Frosting</a:t>
            </a:r>
          </a:p>
        </p:txBody>
      </p:sp>
      <p:sp>
        <p:nvSpPr>
          <p:cNvPr id="6" name="AutoShape 6"/>
          <p:cNvSpPr/>
          <p:nvPr/>
        </p:nvSpPr>
        <p:spPr>
          <a:xfrm>
            <a:off x="7922795" y="7192144"/>
            <a:ext cx="3559327" cy="0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5384375" y="447675"/>
            <a:ext cx="793805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333333"/>
                </a:solidFill>
                <a:latin typeface="Noto Serif Ethiopic Condensed Bold"/>
              </a:rPr>
              <a:t>Recommendations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74974" y="2065178"/>
            <a:ext cx="835685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333333"/>
                </a:solidFill>
                <a:latin typeface="Noto Serif Ethiopic Condensed"/>
              </a:rPr>
              <a:t>For the User, U6596064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082843" y="4752499"/>
            <a:ext cx="5476383" cy="5420200"/>
            <a:chOff x="0" y="0"/>
            <a:chExt cx="4564853" cy="40274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64853" cy="4027446"/>
            </a:xfrm>
            <a:custGeom>
              <a:avLst/>
              <a:gdLst/>
              <a:ahLst/>
              <a:cxnLst/>
              <a:rect l="l" t="t" r="r" b="b"/>
              <a:pathLst>
                <a:path w="4564853" h="4027446">
                  <a:moveTo>
                    <a:pt x="4440393" y="59690"/>
                  </a:moveTo>
                  <a:cubicBezTo>
                    <a:pt x="4475953" y="59690"/>
                    <a:pt x="4505163" y="88900"/>
                    <a:pt x="4505163" y="124460"/>
                  </a:cubicBezTo>
                  <a:lnTo>
                    <a:pt x="4505163" y="3902987"/>
                  </a:lnTo>
                  <a:cubicBezTo>
                    <a:pt x="4505163" y="3938546"/>
                    <a:pt x="4475953" y="3967756"/>
                    <a:pt x="4440393" y="3967756"/>
                  </a:cubicBezTo>
                  <a:lnTo>
                    <a:pt x="124460" y="3967756"/>
                  </a:lnTo>
                  <a:cubicBezTo>
                    <a:pt x="88900" y="3967756"/>
                    <a:pt x="59690" y="3938546"/>
                    <a:pt x="59690" y="39029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440393" y="59690"/>
                  </a:lnTo>
                  <a:moveTo>
                    <a:pt x="444039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02987"/>
                  </a:lnTo>
                  <a:cubicBezTo>
                    <a:pt x="0" y="3971566"/>
                    <a:pt x="55880" y="4027446"/>
                    <a:pt x="124460" y="4027446"/>
                  </a:cubicBezTo>
                  <a:lnTo>
                    <a:pt x="4440393" y="4027446"/>
                  </a:lnTo>
                  <a:cubicBezTo>
                    <a:pt x="4508973" y="4027446"/>
                    <a:pt x="4564853" y="3971566"/>
                    <a:pt x="4564853" y="3902987"/>
                  </a:cubicBezTo>
                  <a:lnTo>
                    <a:pt x="4564853" y="124460"/>
                  </a:lnTo>
                  <a:cubicBezTo>
                    <a:pt x="4564853" y="55880"/>
                    <a:pt x="4508973" y="0"/>
                    <a:pt x="444039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844072" y="4827880"/>
            <a:ext cx="4361085" cy="5344819"/>
            <a:chOff x="0" y="0"/>
            <a:chExt cx="3635193" cy="4027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35193" cy="4027446"/>
            </a:xfrm>
            <a:custGeom>
              <a:avLst/>
              <a:gdLst/>
              <a:ahLst/>
              <a:cxnLst/>
              <a:rect l="l" t="t" r="r" b="b"/>
              <a:pathLst>
                <a:path w="3635193" h="4027446">
                  <a:moveTo>
                    <a:pt x="3510733" y="59690"/>
                  </a:moveTo>
                  <a:cubicBezTo>
                    <a:pt x="3546293" y="59690"/>
                    <a:pt x="3575503" y="88900"/>
                    <a:pt x="3575503" y="124460"/>
                  </a:cubicBezTo>
                  <a:lnTo>
                    <a:pt x="3575503" y="3902987"/>
                  </a:lnTo>
                  <a:cubicBezTo>
                    <a:pt x="3575503" y="3938546"/>
                    <a:pt x="3546293" y="3967756"/>
                    <a:pt x="3510733" y="3967756"/>
                  </a:cubicBezTo>
                  <a:lnTo>
                    <a:pt x="124460" y="3967756"/>
                  </a:lnTo>
                  <a:cubicBezTo>
                    <a:pt x="88900" y="3967756"/>
                    <a:pt x="59690" y="3938546"/>
                    <a:pt x="59690" y="39029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510733" y="59690"/>
                  </a:lnTo>
                  <a:moveTo>
                    <a:pt x="3510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02987"/>
                  </a:lnTo>
                  <a:cubicBezTo>
                    <a:pt x="0" y="3971566"/>
                    <a:pt x="55880" y="4027446"/>
                    <a:pt x="124460" y="4027446"/>
                  </a:cubicBezTo>
                  <a:lnTo>
                    <a:pt x="3510733" y="4027446"/>
                  </a:lnTo>
                  <a:cubicBezTo>
                    <a:pt x="3579313" y="4027446"/>
                    <a:pt x="3635193" y="3971566"/>
                    <a:pt x="3635193" y="3902987"/>
                  </a:cubicBezTo>
                  <a:lnTo>
                    <a:pt x="3635193" y="124460"/>
                  </a:lnTo>
                  <a:cubicBezTo>
                    <a:pt x="3635193" y="55880"/>
                    <a:pt x="3579313" y="0"/>
                    <a:pt x="35107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id="14" name="Freeform 14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18E7BB-B32F-CCA6-2407-C97487BE01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23425" y="86487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5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144000" y="3159209"/>
            <a:ext cx="11669179" cy="6099091"/>
            <a:chOff x="0" y="0"/>
            <a:chExt cx="19050000" cy="9956800"/>
          </a:xfrm>
        </p:grpSpPr>
        <p:sp>
          <p:nvSpPr>
            <p:cNvPr id="3" name="Freeform 3"/>
            <p:cNvSpPr/>
            <p:nvPr/>
          </p:nvSpPr>
          <p:spPr>
            <a:xfrm>
              <a:off x="2501900" y="209042"/>
              <a:ext cx="14186915" cy="8502396"/>
            </a:xfrm>
            <a:custGeom>
              <a:avLst/>
              <a:gdLst/>
              <a:ahLst/>
              <a:cxnLst/>
              <a:rect l="l" t="t" r="r" b="b"/>
              <a:pathLst>
                <a:path w="14186915" h="8502396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4"/>
              <a:stretch>
                <a:fillRect t="-5271" b="-527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9050000" cy="9956800"/>
            </a:xfrm>
            <a:custGeom>
              <a:avLst/>
              <a:gdLst/>
              <a:ahLst/>
              <a:cxnLst/>
              <a:rect l="l" t="t" r="r" b="b"/>
              <a:pathLst>
                <a:path w="19050000" h="99568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r="-1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333750"/>
            <a:ext cx="8115300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33333"/>
                </a:solidFill>
                <a:latin typeface="Noto Serif Display ExtraCondensed Ultra-Bold Italics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58685" y="5057775"/>
            <a:ext cx="6085315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For your attention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28700" y="5408612"/>
            <a:ext cx="1690612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493F03-CE96-3880-4D26-D076B6DEFD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9525" y="489902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164780" y="5371879"/>
            <a:ext cx="6281503" cy="0"/>
          </a:xfrm>
          <a:prstGeom prst="line">
            <a:avLst/>
          </a:prstGeom>
          <a:ln w="38100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164780" y="6217310"/>
            <a:ext cx="6281503" cy="0"/>
          </a:xfrm>
          <a:prstGeom prst="line">
            <a:avLst/>
          </a:prstGeom>
          <a:ln w="38100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164780" y="7063598"/>
            <a:ext cx="6281503" cy="0"/>
          </a:xfrm>
          <a:prstGeom prst="line">
            <a:avLst/>
          </a:prstGeom>
          <a:ln w="38100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164780" y="7909783"/>
            <a:ext cx="6281503" cy="0"/>
          </a:xfrm>
          <a:prstGeom prst="line">
            <a:avLst/>
          </a:prstGeom>
          <a:ln w="38100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164780" y="8755967"/>
            <a:ext cx="6281503" cy="0"/>
          </a:xfrm>
          <a:prstGeom prst="line">
            <a:avLst/>
          </a:prstGeom>
          <a:ln w="38100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-4191083" y="6095917"/>
            <a:ext cx="8382166" cy="8382166"/>
          </a:xfrm>
          <a:custGeom>
            <a:avLst/>
            <a:gdLst/>
            <a:ahLst/>
            <a:cxnLst/>
            <a:rect l="l" t="t" r="r" b="b"/>
            <a:pathLst>
              <a:path w="8382166" h="8382166">
                <a:moveTo>
                  <a:pt x="0" y="0"/>
                </a:moveTo>
                <a:lnTo>
                  <a:pt x="8382166" y="0"/>
                </a:lnTo>
                <a:lnTo>
                  <a:pt x="8382166" y="8382166"/>
                </a:lnTo>
                <a:lnTo>
                  <a:pt x="0" y="8382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467679"/>
            <a:ext cx="13919249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333333"/>
                </a:solidFill>
                <a:latin typeface="Noto Serif Display ExtraCondensed Ultra-Bold Italics"/>
              </a:rPr>
              <a:t>Table of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4780" y="4401254"/>
            <a:ext cx="6302284" cy="91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07"/>
              </a:lnSpc>
            </a:pPr>
            <a:r>
              <a:rPr lang="en-US" sz="4379">
                <a:solidFill>
                  <a:srgbClr val="333333"/>
                </a:solidFill>
                <a:latin typeface="Public Sans"/>
              </a:rPr>
              <a:t>Objective of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64780" y="5321448"/>
            <a:ext cx="6302284" cy="91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07"/>
              </a:lnSpc>
            </a:pPr>
            <a:r>
              <a:rPr lang="en-US" sz="4379">
                <a:solidFill>
                  <a:srgbClr val="333333"/>
                </a:solidFill>
                <a:latin typeface="Public Sans"/>
              </a:rPr>
              <a:t>Data Preprocessing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4780" y="6939157"/>
            <a:ext cx="6302284" cy="91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07"/>
              </a:lnSpc>
            </a:pPr>
            <a:r>
              <a:rPr lang="en-US" sz="4379">
                <a:solidFill>
                  <a:srgbClr val="333333"/>
                </a:solidFill>
                <a:latin typeface="Public Sans"/>
              </a:rPr>
              <a:t>Basetable Creation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7787272"/>
            <a:ext cx="6302284" cy="91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07"/>
              </a:lnSpc>
            </a:pPr>
            <a:r>
              <a:rPr lang="en-US" sz="4379">
                <a:solidFill>
                  <a:srgbClr val="333333"/>
                </a:solidFill>
                <a:latin typeface="Public Sans"/>
              </a:rPr>
              <a:t>Building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8633457"/>
            <a:ext cx="6302284" cy="91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07"/>
              </a:lnSpc>
            </a:pPr>
            <a:r>
              <a:rPr lang="en-US" sz="4379">
                <a:solidFill>
                  <a:srgbClr val="333333"/>
                </a:solidFill>
                <a:latin typeface="Public Sans"/>
              </a:rPr>
              <a:t>Model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826500"/>
            <a:ext cx="309165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 Bold"/>
              </a:rPr>
              <a:t>May 2023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6094904"/>
            <a:ext cx="6302284" cy="91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07"/>
              </a:lnSpc>
            </a:pPr>
            <a:r>
              <a:rPr lang="en-US" sz="4379">
                <a:solidFill>
                  <a:srgbClr val="333333"/>
                </a:solidFill>
                <a:latin typeface="Public Sans"/>
              </a:rPr>
              <a:t>Feature Engineering</a:t>
            </a:r>
          </a:p>
        </p:txBody>
      </p:sp>
      <p:sp>
        <p:nvSpPr>
          <p:cNvPr id="17" name="Freeform 17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B9CBE1-0FEC-9F75-73F9-66931A200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230600" y="850665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46855"/>
            <a:ext cx="1129339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333333"/>
                </a:solidFill>
                <a:latin typeface="Noto Serif Ethiopic Condensed Bold"/>
              </a:rPr>
              <a:t>Objective of Project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985659" y="3691947"/>
            <a:ext cx="1431668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"/>
              </a:rPr>
              <a:t>To recommend ingredients to users by analyzing their previous recipe reviews.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85659" y="2748669"/>
            <a:ext cx="712053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333333"/>
                </a:solidFill>
                <a:latin typeface="Public Sans Bold"/>
              </a:rPr>
              <a:t>Create Recommender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23467" y="8426865"/>
            <a:ext cx="88350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"/>
              </a:rPr>
              <a:t>To the user based on nutritional value of ingredients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5659" y="7483890"/>
            <a:ext cx="712053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333333"/>
                </a:solidFill>
                <a:latin typeface="Public Sans Bold"/>
              </a:rPr>
              <a:t>Suggest Healtier Alternatives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5659" y="5842415"/>
            <a:ext cx="12167497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"/>
              </a:rPr>
              <a:t>Along with matching recipes to allow users to substitute ingredients with relevant alternatives.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5659" y="4899439"/>
            <a:ext cx="712053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333333"/>
                </a:solidFill>
                <a:latin typeface="Public Sans Bold"/>
              </a:rPr>
              <a:t>Provide Top N ingredients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985659" y="3410959"/>
            <a:ext cx="7120533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985659" y="8145878"/>
            <a:ext cx="7120533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985659" y="5561427"/>
            <a:ext cx="7120533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B4BCD4-2836-45A2-5AEE-80B2AF35E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6932" y="804786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9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7125" y="3315240"/>
            <a:ext cx="5238693" cy="5943060"/>
            <a:chOff x="0" y="0"/>
            <a:chExt cx="3323422" cy="3770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23423" cy="3770273"/>
            </a:xfrm>
            <a:custGeom>
              <a:avLst/>
              <a:gdLst/>
              <a:ahLst/>
              <a:cxnLst/>
              <a:rect l="l" t="t" r="r" b="b"/>
              <a:pathLst>
                <a:path w="3323423" h="3770273">
                  <a:moveTo>
                    <a:pt x="3198962" y="59690"/>
                  </a:moveTo>
                  <a:cubicBezTo>
                    <a:pt x="3234522" y="59690"/>
                    <a:pt x="3263733" y="88900"/>
                    <a:pt x="3263733" y="124460"/>
                  </a:cubicBezTo>
                  <a:lnTo>
                    <a:pt x="3263733" y="3645813"/>
                  </a:lnTo>
                  <a:cubicBezTo>
                    <a:pt x="3263733" y="3681373"/>
                    <a:pt x="3234522" y="3710582"/>
                    <a:pt x="3198962" y="3710582"/>
                  </a:cubicBezTo>
                  <a:lnTo>
                    <a:pt x="124460" y="3710582"/>
                  </a:lnTo>
                  <a:cubicBezTo>
                    <a:pt x="88900" y="3710582"/>
                    <a:pt x="59690" y="3681373"/>
                    <a:pt x="59690" y="36458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98962" y="59690"/>
                  </a:lnTo>
                  <a:moveTo>
                    <a:pt x="319896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645813"/>
                  </a:lnTo>
                  <a:cubicBezTo>
                    <a:pt x="0" y="3714393"/>
                    <a:pt x="55880" y="3770273"/>
                    <a:pt x="124460" y="3770273"/>
                  </a:cubicBezTo>
                  <a:lnTo>
                    <a:pt x="3198962" y="3770273"/>
                  </a:lnTo>
                  <a:cubicBezTo>
                    <a:pt x="3267542" y="3770273"/>
                    <a:pt x="3323423" y="3714393"/>
                    <a:pt x="3323423" y="3645813"/>
                  </a:cubicBezTo>
                  <a:lnTo>
                    <a:pt x="3323423" y="124460"/>
                  </a:lnTo>
                  <a:cubicBezTo>
                    <a:pt x="3323422" y="55880"/>
                    <a:pt x="3267542" y="0"/>
                    <a:pt x="3198962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433219" y="1975406"/>
            <a:ext cx="2547739" cy="2568935"/>
            <a:chOff x="0" y="0"/>
            <a:chExt cx="6297608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97608" cy="6350000"/>
            </a:xfrm>
            <a:custGeom>
              <a:avLst/>
              <a:gdLst/>
              <a:ahLst/>
              <a:cxnLst/>
              <a:rect l="l" t="t" r="r" b="b"/>
              <a:pathLst>
                <a:path w="6297608" h="6350000">
                  <a:moveTo>
                    <a:pt x="3148804" y="0"/>
                  </a:moveTo>
                  <a:cubicBezTo>
                    <a:pt x="1409768" y="0"/>
                    <a:pt x="0" y="1421496"/>
                    <a:pt x="0" y="3175000"/>
                  </a:cubicBezTo>
                  <a:cubicBezTo>
                    <a:pt x="0" y="4928504"/>
                    <a:pt x="1409768" y="6350000"/>
                    <a:pt x="3148804" y="6350000"/>
                  </a:cubicBezTo>
                  <a:cubicBezTo>
                    <a:pt x="4887841" y="6350000"/>
                    <a:pt x="6297608" y="4928504"/>
                    <a:pt x="6297608" y="3175000"/>
                  </a:cubicBezTo>
                  <a:cubicBezTo>
                    <a:pt x="6297608" y="1421496"/>
                    <a:pt x="4887841" y="0"/>
                    <a:pt x="3148804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92055" y="3054747"/>
            <a:ext cx="6721332" cy="6517479"/>
            <a:chOff x="0" y="0"/>
            <a:chExt cx="4264007" cy="41346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64008" cy="4134684"/>
            </a:xfrm>
            <a:custGeom>
              <a:avLst/>
              <a:gdLst/>
              <a:ahLst/>
              <a:cxnLst/>
              <a:rect l="l" t="t" r="r" b="b"/>
              <a:pathLst>
                <a:path w="4264008" h="4134684">
                  <a:moveTo>
                    <a:pt x="4139547" y="59690"/>
                  </a:moveTo>
                  <a:cubicBezTo>
                    <a:pt x="4175107" y="59690"/>
                    <a:pt x="4204317" y="88900"/>
                    <a:pt x="4204317" y="124460"/>
                  </a:cubicBezTo>
                  <a:lnTo>
                    <a:pt x="4204317" y="4010223"/>
                  </a:lnTo>
                  <a:cubicBezTo>
                    <a:pt x="4204317" y="4045784"/>
                    <a:pt x="4175107" y="4074994"/>
                    <a:pt x="4139547" y="4074994"/>
                  </a:cubicBezTo>
                  <a:lnTo>
                    <a:pt x="124460" y="4074994"/>
                  </a:lnTo>
                  <a:cubicBezTo>
                    <a:pt x="88900" y="4074994"/>
                    <a:pt x="59690" y="4045784"/>
                    <a:pt x="59690" y="401022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39547" y="59690"/>
                  </a:lnTo>
                  <a:moveTo>
                    <a:pt x="413954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010223"/>
                  </a:lnTo>
                  <a:cubicBezTo>
                    <a:pt x="0" y="4078803"/>
                    <a:pt x="55880" y="4134684"/>
                    <a:pt x="124460" y="4134684"/>
                  </a:cubicBezTo>
                  <a:lnTo>
                    <a:pt x="4139547" y="4134684"/>
                  </a:lnTo>
                  <a:cubicBezTo>
                    <a:pt x="4208127" y="4134684"/>
                    <a:pt x="4264008" y="4078803"/>
                    <a:pt x="4264008" y="4010223"/>
                  </a:cubicBezTo>
                  <a:lnTo>
                    <a:pt x="4264008" y="124460"/>
                  </a:lnTo>
                  <a:cubicBezTo>
                    <a:pt x="4264007" y="55880"/>
                    <a:pt x="4208127" y="0"/>
                    <a:pt x="413954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073823" y="1815758"/>
            <a:ext cx="2357796" cy="2477977"/>
            <a:chOff x="0" y="0"/>
            <a:chExt cx="6350000" cy="6673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673669"/>
            </a:xfrm>
            <a:custGeom>
              <a:avLst/>
              <a:gdLst/>
              <a:ahLst/>
              <a:cxnLst/>
              <a:rect l="l" t="t" r="r" b="b"/>
              <a:pathLst>
                <a:path w="6350000" h="6673669">
                  <a:moveTo>
                    <a:pt x="3175000" y="0"/>
                  </a:moveTo>
                  <a:cubicBezTo>
                    <a:pt x="1421496" y="0"/>
                    <a:pt x="0" y="1493952"/>
                    <a:pt x="0" y="3336835"/>
                  </a:cubicBezTo>
                  <a:cubicBezTo>
                    <a:pt x="0" y="5179718"/>
                    <a:pt x="1421496" y="6673669"/>
                    <a:pt x="3175000" y="6673669"/>
                  </a:cubicBezTo>
                  <a:cubicBezTo>
                    <a:pt x="4928504" y="6673669"/>
                    <a:pt x="6350000" y="5179718"/>
                    <a:pt x="6350000" y="3336835"/>
                  </a:cubicBezTo>
                  <a:cubicBezTo>
                    <a:pt x="6350000" y="1493952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1028700" y="1296646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65574" y="358433"/>
            <a:ext cx="835685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6099">
                <a:solidFill>
                  <a:srgbClr val="333333"/>
                </a:solidFill>
                <a:latin typeface="Noto Serif Ethiopic Condensed Bold"/>
              </a:rPr>
              <a:t>Data Preprocessing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73823" y="2578497"/>
            <a:ext cx="230559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5F5F4"/>
                </a:solidFill>
                <a:latin typeface="Public Sans Bold"/>
              </a:rPr>
              <a:t>Cleaning Reviews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31559" y="4711925"/>
            <a:ext cx="4629826" cy="387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899"/>
              </a:lnSpc>
              <a:buAutoNum type="arabicPeriod"/>
            </a:pPr>
            <a:r>
              <a:rPr lang="en-US" sz="2599">
                <a:solidFill>
                  <a:srgbClr val="333333"/>
                </a:solidFill>
                <a:latin typeface="Public Sans"/>
              </a:rPr>
              <a:t>Parsed a string representation of a list of ingredients</a:t>
            </a:r>
          </a:p>
          <a:p>
            <a:pPr marL="561339" lvl="1" indent="-280669" algn="l">
              <a:lnSpc>
                <a:spcPts val="3899"/>
              </a:lnSpc>
              <a:buAutoNum type="arabicPeriod"/>
            </a:pPr>
            <a:r>
              <a:rPr lang="en-US" sz="2599">
                <a:solidFill>
                  <a:srgbClr val="333333"/>
                </a:solidFill>
                <a:latin typeface="Public Sans"/>
              </a:rPr>
              <a:t>Then, removed any leading and trailing single quotes from each ingredient before returning the cleaned list.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0129" y="4179435"/>
            <a:ext cx="6045183" cy="522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4160"/>
              </a:lnSpc>
              <a:buAutoNum type="arabicPeriod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Removed Numerical Values &amp; Punctuation Marks</a:t>
            </a:r>
          </a:p>
          <a:p>
            <a:pPr marL="561341" lvl="1" indent="-280670" algn="l">
              <a:lnSpc>
                <a:spcPts val="4160"/>
              </a:lnSpc>
              <a:buAutoNum type="arabicPeriod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Converted text to lowercase</a:t>
            </a:r>
          </a:p>
          <a:p>
            <a:pPr marL="561341" lvl="1" indent="-280670" algn="l">
              <a:lnSpc>
                <a:spcPts val="4160"/>
              </a:lnSpc>
              <a:buAutoNum type="arabicPeriod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Tokenised the text to individual words</a:t>
            </a:r>
          </a:p>
          <a:p>
            <a:pPr marL="561341" lvl="1" indent="-280670" algn="l">
              <a:lnSpc>
                <a:spcPts val="4160"/>
              </a:lnSpc>
              <a:buAutoNum type="arabicPeriod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Removed Stopwords &amp; joined the remaining words to a string</a:t>
            </a:r>
          </a:p>
          <a:p>
            <a:pPr marL="561341" lvl="1" indent="-280670" algn="l">
              <a:lnSpc>
                <a:spcPts val="4160"/>
              </a:lnSpc>
              <a:buAutoNum type="arabicPeriod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Removed extra white spaces</a:t>
            </a:r>
          </a:p>
          <a:p>
            <a:pPr marL="561341" lvl="1" indent="-280670" algn="l">
              <a:lnSpc>
                <a:spcPts val="4160"/>
              </a:lnSpc>
              <a:buAutoNum type="arabicPeriod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Removed leading and trailing white spaces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33219" y="2783623"/>
            <a:ext cx="263333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5F5F4"/>
                </a:solidFill>
                <a:latin typeface="Public Sans Bold"/>
              </a:rPr>
              <a:t>Cleaning Ingredients</a:t>
            </a:r>
          </a:p>
        </p:txBody>
      </p:sp>
      <p:sp>
        <p:nvSpPr>
          <p:cNvPr id="16" name="Freeform 16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306ACD-28F7-5BE7-6228-02475226E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37276" y="8434182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1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20440" y="7273483"/>
            <a:ext cx="4370412" cy="1371600"/>
            <a:chOff x="0" y="0"/>
            <a:chExt cx="6435966" cy="2019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35966" cy="2019849"/>
            </a:xfrm>
            <a:custGeom>
              <a:avLst/>
              <a:gdLst/>
              <a:ahLst/>
              <a:cxnLst/>
              <a:rect l="l" t="t" r="r" b="b"/>
              <a:pathLst>
                <a:path w="6435966" h="2019849">
                  <a:moveTo>
                    <a:pt x="6311505" y="59690"/>
                  </a:moveTo>
                  <a:cubicBezTo>
                    <a:pt x="6347066" y="59690"/>
                    <a:pt x="6376276" y="88900"/>
                    <a:pt x="6376276" y="124460"/>
                  </a:cubicBezTo>
                  <a:lnTo>
                    <a:pt x="6376276" y="1895389"/>
                  </a:lnTo>
                  <a:cubicBezTo>
                    <a:pt x="6376276" y="1930949"/>
                    <a:pt x="6347066" y="1960159"/>
                    <a:pt x="6311505" y="1960159"/>
                  </a:cubicBezTo>
                  <a:lnTo>
                    <a:pt x="124460" y="1960159"/>
                  </a:lnTo>
                  <a:cubicBezTo>
                    <a:pt x="88900" y="1960159"/>
                    <a:pt x="59690" y="1930949"/>
                    <a:pt x="59690" y="189538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11505" y="59690"/>
                  </a:lnTo>
                  <a:moveTo>
                    <a:pt x="631150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389"/>
                  </a:lnTo>
                  <a:cubicBezTo>
                    <a:pt x="0" y="1963969"/>
                    <a:pt x="55880" y="2019849"/>
                    <a:pt x="124460" y="2019849"/>
                  </a:cubicBezTo>
                  <a:lnTo>
                    <a:pt x="6311506" y="2019849"/>
                  </a:lnTo>
                  <a:cubicBezTo>
                    <a:pt x="6380086" y="2019849"/>
                    <a:pt x="6435966" y="1963969"/>
                    <a:pt x="6435966" y="1895389"/>
                  </a:cubicBezTo>
                  <a:lnTo>
                    <a:pt x="6435966" y="124460"/>
                  </a:lnTo>
                  <a:cubicBezTo>
                    <a:pt x="6435966" y="55880"/>
                    <a:pt x="6380086" y="0"/>
                    <a:pt x="6311505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053444" y="3134430"/>
            <a:ext cx="645608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333333"/>
                </a:solidFill>
                <a:latin typeface="Public Sans"/>
              </a:rPr>
              <a:t>Grouped Similar Ingredients together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630342" y="5301808"/>
            <a:ext cx="4689315" cy="392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Nutrition data was split into separate columns,</a:t>
            </a:r>
          </a:p>
          <a:p>
            <a:pPr algn="l">
              <a:lnSpc>
                <a:spcPts val="3120"/>
              </a:lnSpc>
            </a:pPr>
            <a:endParaRPr lang="en-US" sz="2600">
              <a:solidFill>
                <a:srgbClr val="333333"/>
              </a:solidFill>
              <a:latin typeface="Public Sans"/>
            </a:endParaRPr>
          </a:p>
          <a:p>
            <a:pPr marL="561342" lvl="1" indent="-280671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Calories</a:t>
            </a:r>
          </a:p>
          <a:p>
            <a:pPr marL="561342" lvl="1" indent="-280671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Fat</a:t>
            </a:r>
          </a:p>
          <a:p>
            <a:pPr marL="561342" lvl="1" indent="-280671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Sugar</a:t>
            </a:r>
          </a:p>
          <a:p>
            <a:pPr marL="561342" lvl="1" indent="-280671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Sodium </a:t>
            </a:r>
          </a:p>
          <a:p>
            <a:pPr marL="561342" lvl="1" indent="-280671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Protein </a:t>
            </a:r>
          </a:p>
          <a:p>
            <a:pPr marL="561342" lvl="1" indent="-280671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Saturated fat </a:t>
            </a:r>
          </a:p>
          <a:p>
            <a:pPr marL="561342" lvl="1" indent="-280671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333333"/>
                </a:solidFill>
                <a:latin typeface="Public Sans"/>
              </a:rPr>
              <a:t>Carbs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05000" y="2597733"/>
            <a:ext cx="6604524" cy="1502020"/>
            <a:chOff x="0" y="0"/>
            <a:chExt cx="8007695" cy="18211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07695" cy="1821134"/>
            </a:xfrm>
            <a:custGeom>
              <a:avLst/>
              <a:gdLst/>
              <a:ahLst/>
              <a:cxnLst/>
              <a:rect l="l" t="t" r="r" b="b"/>
              <a:pathLst>
                <a:path w="8007695" h="1821134">
                  <a:moveTo>
                    <a:pt x="7883235" y="59690"/>
                  </a:moveTo>
                  <a:cubicBezTo>
                    <a:pt x="7918795" y="59690"/>
                    <a:pt x="7948005" y="88900"/>
                    <a:pt x="7948005" y="124460"/>
                  </a:cubicBezTo>
                  <a:lnTo>
                    <a:pt x="7948005" y="1696674"/>
                  </a:lnTo>
                  <a:cubicBezTo>
                    <a:pt x="7948005" y="1732234"/>
                    <a:pt x="7918795" y="1761443"/>
                    <a:pt x="7883235" y="1761443"/>
                  </a:cubicBezTo>
                  <a:lnTo>
                    <a:pt x="124460" y="1761443"/>
                  </a:lnTo>
                  <a:cubicBezTo>
                    <a:pt x="88900" y="1761443"/>
                    <a:pt x="59690" y="1732234"/>
                    <a:pt x="59690" y="1696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883235" y="59690"/>
                  </a:lnTo>
                  <a:moveTo>
                    <a:pt x="78832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96674"/>
                  </a:lnTo>
                  <a:cubicBezTo>
                    <a:pt x="0" y="1765253"/>
                    <a:pt x="55880" y="1821134"/>
                    <a:pt x="124460" y="1821134"/>
                  </a:cubicBezTo>
                  <a:lnTo>
                    <a:pt x="7883235" y="1821134"/>
                  </a:lnTo>
                  <a:cubicBezTo>
                    <a:pt x="7951815" y="1821134"/>
                    <a:pt x="8007695" y="1765253"/>
                    <a:pt x="8007695" y="1696674"/>
                  </a:cubicBezTo>
                  <a:lnTo>
                    <a:pt x="8007695" y="124460"/>
                  </a:lnTo>
                  <a:cubicBezTo>
                    <a:pt x="8007695" y="55880"/>
                    <a:pt x="7951815" y="0"/>
                    <a:pt x="7883235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321296" y="5143500"/>
            <a:ext cx="4836823" cy="4259967"/>
            <a:chOff x="0" y="0"/>
            <a:chExt cx="7122813" cy="62733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22813" cy="6273323"/>
            </a:xfrm>
            <a:custGeom>
              <a:avLst/>
              <a:gdLst/>
              <a:ahLst/>
              <a:cxnLst/>
              <a:rect l="l" t="t" r="r" b="b"/>
              <a:pathLst>
                <a:path w="7122813" h="6273323">
                  <a:moveTo>
                    <a:pt x="6998353" y="59690"/>
                  </a:moveTo>
                  <a:cubicBezTo>
                    <a:pt x="7033913" y="59690"/>
                    <a:pt x="7063123" y="88900"/>
                    <a:pt x="7063123" y="124460"/>
                  </a:cubicBezTo>
                  <a:lnTo>
                    <a:pt x="7063123" y="6148862"/>
                  </a:lnTo>
                  <a:cubicBezTo>
                    <a:pt x="7063123" y="6184423"/>
                    <a:pt x="7033913" y="6213632"/>
                    <a:pt x="6998353" y="6213632"/>
                  </a:cubicBezTo>
                  <a:lnTo>
                    <a:pt x="124460" y="6213632"/>
                  </a:lnTo>
                  <a:cubicBezTo>
                    <a:pt x="88900" y="6213632"/>
                    <a:pt x="59690" y="6184423"/>
                    <a:pt x="59690" y="61488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998353" y="59690"/>
                  </a:lnTo>
                  <a:moveTo>
                    <a:pt x="699835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148862"/>
                  </a:lnTo>
                  <a:cubicBezTo>
                    <a:pt x="0" y="6217442"/>
                    <a:pt x="55880" y="6273323"/>
                    <a:pt x="124460" y="6273323"/>
                  </a:cubicBezTo>
                  <a:lnTo>
                    <a:pt x="6998353" y="6273323"/>
                  </a:lnTo>
                  <a:cubicBezTo>
                    <a:pt x="7066933" y="6273323"/>
                    <a:pt x="7122813" y="6217442"/>
                    <a:pt x="7122813" y="6148862"/>
                  </a:cubicBezTo>
                  <a:lnTo>
                    <a:pt x="7122813" y="124460"/>
                  </a:lnTo>
                  <a:cubicBezTo>
                    <a:pt x="7122813" y="55880"/>
                    <a:pt x="7066933" y="0"/>
                    <a:pt x="699835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7438559" y="7935471"/>
            <a:ext cx="3559327" cy="0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11838994" y="2083076"/>
            <a:ext cx="4403232" cy="4259710"/>
          </a:xfrm>
          <a:custGeom>
            <a:avLst/>
            <a:gdLst/>
            <a:ahLst/>
            <a:cxnLst/>
            <a:rect l="l" t="t" r="r" b="b"/>
            <a:pathLst>
              <a:path w="4403232" h="4259710">
                <a:moveTo>
                  <a:pt x="0" y="0"/>
                </a:moveTo>
                <a:lnTo>
                  <a:pt x="4403232" y="0"/>
                </a:lnTo>
                <a:lnTo>
                  <a:pt x="4403232" y="4259711"/>
                </a:lnTo>
                <a:lnTo>
                  <a:pt x="0" y="425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838994" y="7530658"/>
            <a:ext cx="395867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333333"/>
                </a:solidFill>
                <a:latin typeface="Public Sans"/>
              </a:rPr>
              <a:t>To check if the ingredient is healthy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26219" y="718305"/>
            <a:ext cx="1216660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333333"/>
                </a:solidFill>
                <a:latin typeface="Noto Serif Ethiopic Condensed Bold"/>
              </a:rPr>
              <a:t>Feature Engineering</a:t>
            </a:r>
          </a:p>
        </p:txBody>
      </p:sp>
      <p:sp>
        <p:nvSpPr>
          <p:cNvPr id="15" name="Freeform 15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8B835D-73BA-92D8-7A37-ABDF5BDC8F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48557" y="8316765"/>
            <a:ext cx="487363" cy="487363"/>
          </a:xfrm>
          <a:prstGeom prst="rect">
            <a:avLst/>
          </a:prstGeom>
        </p:spPr>
      </p:pic>
      <p:sp>
        <p:nvSpPr>
          <p:cNvPr id="17" name="AutoShape 11">
            <a:extLst>
              <a:ext uri="{FF2B5EF4-FFF2-40B4-BE49-F238E27FC236}">
                <a16:creationId xmlns:a16="http://schemas.microsoft.com/office/drawing/2014/main" id="{3F87870B-8F2B-35C6-21C8-30FA472279A2}"/>
              </a:ext>
            </a:extLst>
          </p:cNvPr>
          <p:cNvSpPr/>
          <p:nvPr/>
        </p:nvSpPr>
        <p:spPr>
          <a:xfrm flipV="1">
            <a:off x="9144000" y="3368495"/>
            <a:ext cx="1931133" cy="1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2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4497" y="3469297"/>
            <a:ext cx="5867831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900">
                <a:solidFill>
                  <a:srgbClr val="333333"/>
                </a:solidFill>
                <a:latin typeface="Canva Sans Bold"/>
              </a:rPr>
              <a:t>Criteria for Healthy Ingredient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604143" y="4282645"/>
            <a:ext cx="317098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Fat &lt; 15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1928" y="7633936"/>
            <a:ext cx="385255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Saturated fat &lt; 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16834" y="7633936"/>
            <a:ext cx="317098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 Sugar &lt; 30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50957" y="7633936"/>
            <a:ext cx="317098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Sodium &lt; 15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1780343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458116" y="3642883"/>
            <a:ext cx="7829884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0" y="7027924"/>
            <a:ext cx="12436451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0260719" y="3431197"/>
            <a:ext cx="394795" cy="39479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794841" y="3459772"/>
            <a:ext cx="394795" cy="39479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170808" y="6830526"/>
            <a:ext cx="394795" cy="39479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704930" y="6859101"/>
            <a:ext cx="394795" cy="39479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239053" y="6816239"/>
            <a:ext cx="394795" cy="39479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070020" y="4282645"/>
            <a:ext cx="317098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Calories &lt; 500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25630" y="689730"/>
            <a:ext cx="1216660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33333"/>
                </a:solidFill>
                <a:latin typeface="Noto Serif Ethiopic Condensed Bold"/>
              </a:rPr>
              <a:t>Basetable Creation</a:t>
            </a:r>
          </a:p>
        </p:txBody>
      </p:sp>
      <p:sp>
        <p:nvSpPr>
          <p:cNvPr id="22" name="Freeform 22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DB81F7-944F-2D2D-5A5B-AA6572C9CB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99525" y="489902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1558" y="447675"/>
            <a:ext cx="396488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333333"/>
                </a:solidFill>
                <a:latin typeface="Noto Serif Ethiopic Condensed Bold"/>
              </a:rPr>
              <a:t>Modeling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849791" y="2657556"/>
            <a:ext cx="6764417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333333"/>
                </a:solidFill>
                <a:latin typeface="Canva Sans Bold"/>
              </a:rPr>
              <a:t>Five Models were used,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899025"/>
            <a:ext cx="95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010215" y="4144726"/>
            <a:ext cx="12895421" cy="479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7751"/>
              </a:lnSpc>
              <a:buAutoNum type="arabicPeriod"/>
            </a:pPr>
            <a:r>
              <a:rPr lang="en-US" sz="3399">
                <a:solidFill>
                  <a:srgbClr val="333333"/>
                </a:solidFill>
                <a:latin typeface="Canva Sans"/>
              </a:rPr>
              <a:t>User-Based Collaborative Filtering (UBCF)</a:t>
            </a:r>
          </a:p>
          <a:p>
            <a:pPr marL="734059" lvl="1" indent="-367030" algn="l">
              <a:lnSpc>
                <a:spcPts val="7751"/>
              </a:lnSpc>
              <a:buAutoNum type="arabicPeriod"/>
            </a:pPr>
            <a:r>
              <a:rPr lang="en-US" sz="3399">
                <a:solidFill>
                  <a:srgbClr val="333333"/>
                </a:solidFill>
                <a:latin typeface="Canva Sans"/>
              </a:rPr>
              <a:t>Item-Based Collaborative Filtering (IBCF)</a:t>
            </a:r>
          </a:p>
          <a:p>
            <a:pPr marL="734059" lvl="1" indent="-367030" algn="l">
              <a:lnSpc>
                <a:spcPts val="7751"/>
              </a:lnSpc>
              <a:buAutoNum type="arabicPeriod"/>
            </a:pPr>
            <a:r>
              <a:rPr lang="en-US" sz="3399">
                <a:solidFill>
                  <a:srgbClr val="333333"/>
                </a:solidFill>
                <a:latin typeface="Canva Sans"/>
              </a:rPr>
              <a:t>Singular Value Decomposition (SVD) - Matrix Factorization </a:t>
            </a:r>
          </a:p>
          <a:p>
            <a:pPr marL="734059" lvl="1" indent="-367030" algn="l">
              <a:lnSpc>
                <a:spcPts val="7751"/>
              </a:lnSpc>
              <a:buAutoNum type="arabicPeriod"/>
            </a:pPr>
            <a:r>
              <a:rPr lang="en-US" sz="3399">
                <a:solidFill>
                  <a:srgbClr val="333333"/>
                </a:solidFill>
                <a:latin typeface="Canva Sans"/>
              </a:rPr>
              <a:t>Alternating Least Squares (ALS) -  Matrix Factorization</a:t>
            </a:r>
          </a:p>
          <a:p>
            <a:pPr marL="734059" lvl="1" indent="-367030" algn="l">
              <a:lnSpc>
                <a:spcPts val="7751"/>
              </a:lnSpc>
              <a:buAutoNum type="arabicPeriod"/>
            </a:pPr>
            <a:r>
              <a:rPr lang="en-US" sz="3399">
                <a:solidFill>
                  <a:srgbClr val="333333"/>
                </a:solidFill>
                <a:latin typeface="Canva Sans"/>
              </a:rPr>
              <a:t>Co-Clustering</a:t>
            </a:r>
          </a:p>
        </p:txBody>
      </p:sp>
      <p:sp>
        <p:nvSpPr>
          <p:cNvPr id="7" name="Freeform 7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5742B8-94EB-311E-4175-D00017475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61954" y="804786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3809" y="3035957"/>
            <a:ext cx="11020530" cy="6632862"/>
          </a:xfrm>
          <a:custGeom>
            <a:avLst/>
            <a:gdLst/>
            <a:ahLst/>
            <a:cxnLst/>
            <a:rect l="l" t="t" r="r" b="b"/>
            <a:pathLst>
              <a:path w="11020530" h="6632862">
                <a:moveTo>
                  <a:pt x="0" y="0"/>
                </a:moveTo>
                <a:lnTo>
                  <a:pt x="11020529" y="0"/>
                </a:lnTo>
                <a:lnTo>
                  <a:pt x="11020529" y="6632862"/>
                </a:lnTo>
                <a:lnTo>
                  <a:pt x="0" y="6632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79116" y="447675"/>
            <a:ext cx="846102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333333"/>
                </a:solidFill>
                <a:latin typeface="Noto Serif Ethiopic Condensed Bold"/>
              </a:rPr>
              <a:t>Modeling Results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202434" y="6560196"/>
            <a:ext cx="436772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33333"/>
                </a:solidFill>
                <a:latin typeface="Public Sans Bold"/>
              </a:rPr>
              <a:t> Co Clustering identifies least amount of the positive instances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4092" y="2017625"/>
            <a:ext cx="835685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333333"/>
                </a:solidFill>
                <a:latin typeface="Noto Serif Ethiopic Condensed"/>
              </a:rPr>
              <a:t>A measure of completeness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2434" y="4045712"/>
            <a:ext cx="4222839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33333"/>
                </a:solidFill>
                <a:latin typeface="Public Sans Bold"/>
              </a:rPr>
              <a:t>User Based identifies most amount of positive instances</a:t>
            </a:r>
          </a:p>
        </p:txBody>
      </p:sp>
      <p:sp>
        <p:nvSpPr>
          <p:cNvPr id="8" name="Freeform 8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ECA5C1-BFD2-1698-DFC3-A1A415CFF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27751" y="829155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5400" y="2903875"/>
            <a:ext cx="11520343" cy="6933682"/>
          </a:xfrm>
          <a:custGeom>
            <a:avLst/>
            <a:gdLst/>
            <a:ahLst/>
            <a:cxnLst/>
            <a:rect l="l" t="t" r="r" b="b"/>
            <a:pathLst>
              <a:path w="11520343" h="6933682">
                <a:moveTo>
                  <a:pt x="0" y="0"/>
                </a:moveTo>
                <a:lnTo>
                  <a:pt x="11520343" y="0"/>
                </a:lnTo>
                <a:lnTo>
                  <a:pt x="11520343" y="6933682"/>
                </a:lnTo>
                <a:lnTo>
                  <a:pt x="0" y="6933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179116" y="447675"/>
            <a:ext cx="846102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333333"/>
                </a:solidFill>
                <a:latin typeface="Noto Serif Ethiopic Condensed Bold"/>
              </a:rPr>
              <a:t>Modeling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24092" y="1923218"/>
            <a:ext cx="835685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333333"/>
                </a:solidFill>
                <a:latin typeface="Noto Serif Ethiopic Condensed"/>
              </a:rPr>
              <a:t>A measure of exactness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23174" y="4042946"/>
            <a:ext cx="436772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33333"/>
                </a:solidFill>
                <a:latin typeface="Public Sans Bold"/>
              </a:rPr>
              <a:t>UB identifies large proportion of predicted positives are negatives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23174" y="6896227"/>
            <a:ext cx="4222839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33333"/>
                </a:solidFill>
                <a:latin typeface="Public Sans Bold"/>
              </a:rPr>
              <a:t>Co Clustering identifies large proportion of predicted positives are true positives</a:t>
            </a:r>
          </a:p>
        </p:txBody>
      </p:sp>
      <p:sp>
        <p:nvSpPr>
          <p:cNvPr id="8" name="Freeform 8" descr="A logo for a school of management"/>
          <p:cNvSpPr/>
          <p:nvPr/>
        </p:nvSpPr>
        <p:spPr>
          <a:xfrm>
            <a:off x="12627402" y="0"/>
            <a:ext cx="5686425" cy="1400175"/>
          </a:xfrm>
          <a:custGeom>
            <a:avLst/>
            <a:gdLst/>
            <a:ahLst/>
            <a:cxnLst/>
            <a:rect l="l" t="t" r="r" b="b"/>
            <a:pathLst>
              <a:path w="5686425" h="1400175">
                <a:moveTo>
                  <a:pt x="0" y="0"/>
                </a:moveTo>
                <a:lnTo>
                  <a:pt x="5686425" y="0"/>
                </a:lnTo>
                <a:lnTo>
                  <a:pt x="5686425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C06E89-696E-72B2-BDE2-6546882009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14005" y="935019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Custom</PresentationFormat>
  <Paragraphs>89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Public Sans</vt:lpstr>
      <vt:lpstr>Calibri</vt:lpstr>
      <vt:lpstr>Noto Serif Ethiopic Condensed Bold</vt:lpstr>
      <vt:lpstr>Noto Serif Ethiopic Condensed Ultra-Bold</vt:lpstr>
      <vt:lpstr>Canva Sans Bold</vt:lpstr>
      <vt:lpstr>Public Sans Bold</vt:lpstr>
      <vt:lpstr>Noto Serif Ethiopic Condensed</vt:lpstr>
      <vt:lpstr>Canva Sans</vt:lpstr>
      <vt:lpstr>Noto Serif Display ExtraCondensed Ultra-Bold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Tools</dc:title>
  <cp:lastModifiedBy>ARIVAZHAGAN1 Antosibirayan</cp:lastModifiedBy>
  <cp:revision>1</cp:revision>
  <dcterms:created xsi:type="dcterms:W3CDTF">2006-08-16T00:00:00Z</dcterms:created>
  <dcterms:modified xsi:type="dcterms:W3CDTF">2024-05-10T21:51:21Z</dcterms:modified>
  <dc:identifier>DAGE13lArGI</dc:identifier>
</cp:coreProperties>
</file>